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F60AF86-91D6-406C-8D26-096773EBF5B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3354ACD-975C-4D83-8C89-8D467D2703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60AF86-91D6-406C-8D26-096773EBF5B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54ACD-975C-4D83-8C89-8D467D27039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60AF86-91D6-406C-8D26-096773EBF5B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54ACD-975C-4D83-8C89-8D467D27039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60AF86-91D6-406C-8D26-096773EBF5B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54ACD-975C-4D83-8C89-8D467D27039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60AF86-91D6-406C-8D26-096773EBF5B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54ACD-975C-4D83-8C89-8D467D27039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60AF86-91D6-406C-8D26-096773EBF5B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54ACD-975C-4D83-8C89-8D467D27039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60AF86-91D6-406C-8D26-096773EBF5B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54ACD-975C-4D83-8C89-8D467D2703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F60AF86-91D6-406C-8D26-096773EBF5B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54ACD-975C-4D83-8C89-8D467D27039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F60AF86-91D6-406C-8D26-096773EBF5B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3354ACD-975C-4D83-8C89-8D467D27039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60AF86-91D6-406C-8D26-096773EBF5B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54ACD-975C-4D83-8C89-8D467D2703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60AF86-91D6-406C-8D26-096773EBF5B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54ACD-975C-4D83-8C89-8D467D2703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F60AF86-91D6-406C-8D26-096773EBF5B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3354ACD-975C-4D83-8C89-8D467D27039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2209800"/>
          </a:xfrm>
        </p:spPr>
        <p:txBody>
          <a:bodyPr/>
          <a:lstStyle/>
          <a:p>
            <a:pPr algn="l"/>
            <a:r>
              <a:rPr lang="en-US" dirty="0" smtClean="0"/>
              <a:t>Export Procedure and Documentation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124200"/>
            <a:ext cx="6934200" cy="2286000"/>
          </a:xfrm>
        </p:spPr>
        <p:txBody>
          <a:bodyPr/>
          <a:lstStyle/>
          <a:p>
            <a:pPr algn="l"/>
            <a:r>
              <a:rPr lang="en-US" dirty="0" smtClean="0"/>
              <a:t>Mrs. </a:t>
            </a:r>
            <a:r>
              <a:rPr lang="en-US" dirty="0" err="1" smtClean="0"/>
              <a:t>Meenakshi</a:t>
            </a:r>
            <a:endParaRPr lang="en-US" dirty="0" smtClean="0"/>
          </a:p>
          <a:p>
            <a:pPr algn="l"/>
            <a:r>
              <a:rPr lang="en-US" dirty="0" smtClean="0"/>
              <a:t>Assistant Professor</a:t>
            </a:r>
          </a:p>
          <a:p>
            <a:pPr algn="l"/>
            <a:r>
              <a:rPr lang="en-US" dirty="0" smtClean="0"/>
              <a:t>Commerce Department</a:t>
            </a:r>
          </a:p>
          <a:p>
            <a:pPr algn="l"/>
            <a:r>
              <a:rPr lang="en-US" dirty="0" err="1" smtClean="0"/>
              <a:t>Kanya</a:t>
            </a:r>
            <a:r>
              <a:rPr lang="en-US" dirty="0" smtClean="0"/>
              <a:t> </a:t>
            </a:r>
            <a:r>
              <a:rPr lang="en-US" dirty="0" err="1" smtClean="0"/>
              <a:t>Mahavidyalaya</a:t>
            </a:r>
            <a:r>
              <a:rPr lang="en-US" dirty="0" smtClean="0"/>
              <a:t> </a:t>
            </a:r>
            <a:r>
              <a:rPr lang="en-US" dirty="0" err="1" smtClean="0"/>
              <a:t>kharkhoda</a:t>
            </a:r>
            <a:endParaRPr lang="en-US" dirty="0" smtClean="0"/>
          </a:p>
          <a:p>
            <a:pPr algn="l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When the trader of one country sells goods to the trader of another country, then this is called </a:t>
            </a:r>
            <a:r>
              <a:rPr lang="en-US" b="1" dirty="0" smtClean="0"/>
              <a:t>export trade.</a:t>
            </a:r>
          </a:p>
          <a:p>
            <a:pPr algn="just"/>
            <a:r>
              <a:rPr lang="en-US" dirty="0" smtClean="0"/>
              <a:t>A trader who sells goods is known as </a:t>
            </a:r>
            <a:r>
              <a:rPr lang="en-US" b="1" dirty="0" smtClean="0"/>
              <a:t>exporter</a:t>
            </a:r>
            <a:r>
              <a:rPr lang="en-US" dirty="0" smtClean="0"/>
              <a:t> and the trader who purchases goods is known as </a:t>
            </a:r>
            <a:r>
              <a:rPr lang="en-US" b="1" dirty="0" smtClean="0"/>
              <a:t>importer.</a:t>
            </a:r>
          </a:p>
          <a:p>
            <a:pPr algn="just"/>
            <a:r>
              <a:rPr lang="en-US" dirty="0" smtClean="0"/>
              <a:t>The export procedure involves certain sequence of activities and </a:t>
            </a:r>
            <a:r>
              <a:rPr lang="en-US" b="1" dirty="0" smtClean="0"/>
              <a:t>formalities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Many </a:t>
            </a:r>
            <a:r>
              <a:rPr lang="en-US" b="1" dirty="0" smtClean="0"/>
              <a:t>documents </a:t>
            </a:r>
            <a:r>
              <a:rPr lang="en-US" dirty="0" smtClean="0"/>
              <a:t>are prepared to comply with these formalities.</a:t>
            </a:r>
          </a:p>
          <a:p>
            <a:pPr algn="just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Meaning of Export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4724400"/>
          </a:xfrm>
        </p:spPr>
        <p:txBody>
          <a:bodyPr>
            <a:normAutofit fontScale="92500" lnSpcReduction="10000"/>
          </a:bodyPr>
          <a:lstStyle/>
          <a:p>
            <a:pPr marL="624078" indent="-514350" algn="just">
              <a:buNone/>
            </a:pPr>
            <a:r>
              <a:rPr lang="en-US" dirty="0" smtClean="0"/>
              <a:t>1.Trade Enquiry</a:t>
            </a:r>
          </a:p>
          <a:p>
            <a:pPr marL="624078" indent="-514350" algn="just">
              <a:buNone/>
            </a:pPr>
            <a:r>
              <a:rPr lang="en-US" dirty="0" smtClean="0"/>
              <a:t>2. Receipt of Indent/order</a:t>
            </a:r>
          </a:p>
          <a:p>
            <a:pPr marL="624078" indent="-514350" algn="just">
              <a:buNone/>
            </a:pPr>
            <a:r>
              <a:rPr lang="en-US" dirty="0" smtClean="0">
                <a:solidFill>
                  <a:srgbClr val="C00000"/>
                </a:solidFill>
              </a:rPr>
              <a:t>     (Closed indent or open indent) </a:t>
            </a:r>
          </a:p>
          <a:p>
            <a:pPr marL="624078" indent="-514350" algn="just">
              <a:buNone/>
            </a:pPr>
            <a:r>
              <a:rPr lang="en-US" dirty="0" smtClean="0"/>
              <a:t>3. Credit Enquiry </a:t>
            </a:r>
          </a:p>
          <a:p>
            <a:pPr marL="624078" indent="-514350" algn="just">
              <a:buNone/>
            </a:pPr>
            <a:r>
              <a:rPr lang="en-US" dirty="0" smtClean="0"/>
              <a:t> </a:t>
            </a:r>
            <a:r>
              <a:rPr lang="en-US" dirty="0" smtClean="0"/>
              <a:t>   </a:t>
            </a:r>
            <a:r>
              <a:rPr lang="en-US" dirty="0" smtClean="0">
                <a:solidFill>
                  <a:srgbClr val="C00000"/>
                </a:solidFill>
              </a:rPr>
              <a:t>(letter of credit)</a:t>
            </a:r>
          </a:p>
          <a:p>
            <a:pPr marL="624078" indent="-514350" algn="just">
              <a:buNone/>
            </a:pPr>
            <a:r>
              <a:rPr lang="en-US" dirty="0" smtClean="0"/>
              <a:t>4. Obtaining Export License</a:t>
            </a:r>
          </a:p>
          <a:p>
            <a:pPr marL="624078" indent="-514350" algn="just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C00000"/>
                </a:solidFill>
              </a:rPr>
              <a:t>{from Directorate general of foreign trade (DGFT)}</a:t>
            </a:r>
          </a:p>
          <a:p>
            <a:pPr marL="624078" indent="-514350" algn="just">
              <a:buNone/>
            </a:pPr>
            <a:r>
              <a:rPr lang="en-US" dirty="0" smtClean="0">
                <a:solidFill>
                  <a:srgbClr val="C00000"/>
                </a:solidFill>
              </a:rPr>
              <a:t>    { License  for SCOMET items and non SCOMET items </a:t>
            </a:r>
          </a:p>
          <a:p>
            <a:pPr marL="624078" indent="-514350" algn="just">
              <a:buNone/>
            </a:pPr>
            <a:r>
              <a:rPr lang="en-US" dirty="0" smtClean="0"/>
              <a:t>5. Obtaining Importer –Exporter code (IEC) number</a:t>
            </a:r>
          </a:p>
          <a:p>
            <a:pPr marL="624078" indent="-514350" algn="just">
              <a:buNone/>
            </a:pPr>
            <a:r>
              <a:rPr lang="en-US" dirty="0" smtClean="0"/>
              <a:t>6. Hedging against Exchange Rate Fluctuations</a:t>
            </a:r>
          </a:p>
          <a:p>
            <a:pPr marL="624078" indent="-514350" algn="just">
              <a:buNone/>
            </a:pPr>
            <a:r>
              <a:rPr lang="en-US" dirty="0" smtClean="0"/>
              <a:t>7. Packing and Marking of goods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dirty="0" smtClean="0"/>
              <a:t>Procedure of export trade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43000"/>
            <a:ext cx="8610600" cy="5181600"/>
          </a:xfrm>
        </p:spPr>
        <p:txBody>
          <a:bodyPr/>
          <a:lstStyle/>
          <a:p>
            <a:pPr marL="624078" indent="-514350">
              <a:buNone/>
            </a:pPr>
            <a:r>
              <a:rPr lang="en-US" dirty="0" smtClean="0"/>
              <a:t>8.  Appointment </a:t>
            </a:r>
            <a:r>
              <a:rPr lang="en-US" dirty="0" smtClean="0"/>
              <a:t>of forwarding agent</a:t>
            </a:r>
          </a:p>
          <a:p>
            <a:pPr marL="681228" indent="-571500">
              <a:buFont typeface="+mj-lt"/>
              <a:buAutoNum type="romanLcPeriod"/>
            </a:pPr>
            <a:r>
              <a:rPr lang="en-US" dirty="0" smtClean="0"/>
              <a:t>   </a:t>
            </a:r>
            <a:r>
              <a:rPr lang="en-US" dirty="0" smtClean="0"/>
              <a:t> </a:t>
            </a:r>
            <a:r>
              <a:rPr lang="en-US" dirty="0" smtClean="0"/>
              <a:t>Receiving Shipping space</a:t>
            </a:r>
          </a:p>
          <a:p>
            <a:pPr marL="681228" indent="-571500">
              <a:buFont typeface="+mj-lt"/>
              <a:buAutoNum type="romanLcPeriod"/>
            </a:pPr>
            <a:r>
              <a:rPr lang="en-US" dirty="0" smtClean="0"/>
              <a:t>    </a:t>
            </a:r>
            <a:r>
              <a:rPr lang="en-US" dirty="0" smtClean="0"/>
              <a:t>Preparing </a:t>
            </a:r>
            <a:r>
              <a:rPr lang="en-US" dirty="0" smtClean="0"/>
              <a:t>Shipping Bill</a:t>
            </a:r>
          </a:p>
          <a:p>
            <a:pPr marL="681228" indent="-571500">
              <a:buFont typeface="+mj-lt"/>
              <a:buAutoNum type="romanLcPeriod"/>
            </a:pPr>
            <a:r>
              <a:rPr lang="en-US" dirty="0" smtClean="0"/>
              <a:t>    </a:t>
            </a:r>
            <a:r>
              <a:rPr lang="en-US" dirty="0" smtClean="0"/>
              <a:t>Payment </a:t>
            </a:r>
            <a:r>
              <a:rPr lang="en-US" dirty="0" smtClean="0"/>
              <a:t>of Dock </a:t>
            </a:r>
            <a:r>
              <a:rPr lang="en-US" dirty="0" smtClean="0"/>
              <a:t>dues</a:t>
            </a:r>
          </a:p>
          <a:p>
            <a:pPr marL="681228" indent="-571500">
              <a:buFont typeface="+mj-lt"/>
              <a:buAutoNum type="romanLcPeriod"/>
            </a:pPr>
            <a:r>
              <a:rPr lang="en-US" dirty="0" smtClean="0"/>
              <a:t>    Obtaining Mate’s receipt</a:t>
            </a:r>
          </a:p>
          <a:p>
            <a:pPr marL="681228" indent="-571500">
              <a:buFont typeface="+mj-lt"/>
              <a:buAutoNum type="romanLcPeriod"/>
            </a:pPr>
            <a:r>
              <a:rPr lang="en-US" dirty="0" smtClean="0"/>
              <a:t>    Obtaining Bill of Lading</a:t>
            </a:r>
          </a:p>
          <a:p>
            <a:pPr marL="681228" indent="-571500">
              <a:buFont typeface="+mj-lt"/>
              <a:buAutoNum type="romanLcPeriod"/>
            </a:pPr>
            <a:r>
              <a:rPr lang="en-US" dirty="0" smtClean="0"/>
              <a:t>    Insurance of goods</a:t>
            </a:r>
          </a:p>
          <a:p>
            <a:pPr marL="681228" indent="-571500">
              <a:buFont typeface="+mj-lt"/>
              <a:buAutoNum type="romanLcPeriod"/>
            </a:pPr>
            <a:r>
              <a:rPr lang="en-US" dirty="0" smtClean="0"/>
              <a:t>    Advice to the exporter</a:t>
            </a:r>
          </a:p>
          <a:p>
            <a:pPr marL="681228" indent="-571500">
              <a:buNone/>
            </a:pPr>
            <a:r>
              <a:rPr lang="en-US" dirty="0" smtClean="0"/>
              <a:t>9.   Preparing Invoice</a:t>
            </a:r>
          </a:p>
          <a:p>
            <a:pPr marL="681228" indent="-571500">
              <a:buNone/>
            </a:pPr>
            <a:r>
              <a:rPr lang="en-US" dirty="0" smtClean="0"/>
              <a:t>10. Obtaining certificate of origin</a:t>
            </a:r>
          </a:p>
          <a:p>
            <a:pPr marL="681228" indent="-571500">
              <a:buNone/>
            </a:pPr>
            <a:endParaRPr lang="en-US" dirty="0" smtClean="0"/>
          </a:p>
          <a:p>
            <a:pPr marL="681228" indent="-571500">
              <a:buFont typeface="+mj-lt"/>
              <a:buAutoNum type="romanLcPeriod"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Continue…..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11. Preparing documents relating to payment</a:t>
            </a:r>
          </a:p>
          <a:p>
            <a:pPr marL="681228" indent="-571500">
              <a:buFont typeface="+mj-lt"/>
              <a:buAutoNum type="romanLcPeriod"/>
            </a:pPr>
            <a:r>
              <a:rPr lang="en-US" dirty="0" smtClean="0"/>
              <a:t>Documents against payment (D/P)</a:t>
            </a:r>
          </a:p>
          <a:p>
            <a:pPr marL="681228" indent="-571500">
              <a:buFont typeface="+mj-lt"/>
              <a:buAutoNum type="romanLcPeriod"/>
            </a:pPr>
            <a:r>
              <a:rPr lang="en-US" dirty="0" smtClean="0"/>
              <a:t>Documents against acceptance by Importer</a:t>
            </a:r>
          </a:p>
          <a:p>
            <a:pPr marL="681228" indent="-571500">
              <a:buFont typeface="+mj-lt"/>
              <a:buAutoNum type="romanLcPeriod"/>
            </a:pPr>
            <a:r>
              <a:rPr lang="en-US" dirty="0" smtClean="0"/>
              <a:t>Documents against acceptance by Importer’s bank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Continue….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None/>
            </a:pPr>
            <a:r>
              <a:rPr lang="en-US" dirty="0" smtClean="0"/>
              <a:t>1. Bill of Lading</a:t>
            </a:r>
          </a:p>
          <a:p>
            <a:pPr marL="624078" indent="-514350">
              <a:buNone/>
            </a:pPr>
            <a:r>
              <a:rPr lang="en-US" dirty="0" smtClean="0"/>
              <a:t>2. Letter of Credit (L/C)</a:t>
            </a:r>
          </a:p>
          <a:p>
            <a:pPr marL="624078" indent="-514350">
              <a:buNone/>
            </a:pPr>
            <a:r>
              <a:rPr lang="en-US" dirty="0" smtClean="0"/>
              <a:t>3. Bill of Exchange (Draft)</a:t>
            </a:r>
          </a:p>
          <a:p>
            <a:pPr marL="624078" indent="-514350">
              <a:buNone/>
            </a:pPr>
            <a:r>
              <a:rPr lang="en-US" dirty="0" smtClean="0"/>
              <a:t>4. Proforma Invoice</a:t>
            </a:r>
          </a:p>
          <a:p>
            <a:pPr marL="624078" indent="-514350">
              <a:buNone/>
            </a:pPr>
            <a:r>
              <a:rPr lang="en-US" dirty="0" smtClean="0"/>
              <a:t>5. Certificate of origin</a:t>
            </a:r>
          </a:p>
          <a:p>
            <a:pPr marL="624078" indent="-514350">
              <a:buNone/>
            </a:pPr>
            <a:r>
              <a:rPr lang="en-US" dirty="0" smtClean="0"/>
              <a:t>6. Mate’s Receipt</a:t>
            </a:r>
          </a:p>
          <a:p>
            <a:pPr marL="624078" indent="-514350">
              <a:buNone/>
            </a:pPr>
            <a:r>
              <a:rPr lang="en-US" dirty="0" smtClean="0"/>
              <a:t> </a:t>
            </a:r>
            <a:r>
              <a:rPr lang="en-US" dirty="0" smtClean="0"/>
              <a:t>   a) Clean Mate’s Receipt</a:t>
            </a:r>
          </a:p>
          <a:p>
            <a:pPr marL="624078" indent="-514350">
              <a:buNone/>
            </a:pPr>
            <a:r>
              <a:rPr lang="en-US" dirty="0" smtClean="0"/>
              <a:t> </a:t>
            </a:r>
            <a:r>
              <a:rPr lang="en-US" dirty="0" smtClean="0"/>
              <a:t>   b) Qualified Mate’s Receipt</a:t>
            </a:r>
          </a:p>
          <a:p>
            <a:pPr marL="624078" indent="-514350">
              <a:buNone/>
            </a:pPr>
            <a:r>
              <a:rPr lang="en-US" sz="2400" dirty="0" smtClean="0"/>
              <a:t>7.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>Certificate of Inspection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Important Documents used in Export Trade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8.  Insurance Certificate</a:t>
            </a:r>
          </a:p>
          <a:p>
            <a:pPr>
              <a:buNone/>
            </a:pPr>
            <a:r>
              <a:rPr lang="en-US" dirty="0" smtClean="0"/>
              <a:t>9.   Commercial Invoice</a:t>
            </a:r>
          </a:p>
          <a:p>
            <a:pPr>
              <a:buNone/>
            </a:pPr>
            <a:r>
              <a:rPr lang="en-US" dirty="0" smtClean="0"/>
              <a:t>10. Consular Invoice</a:t>
            </a:r>
          </a:p>
          <a:p>
            <a:pPr>
              <a:buNone/>
            </a:pPr>
            <a:r>
              <a:rPr lang="en-US" dirty="0" smtClean="0"/>
              <a:t>11. Export license</a:t>
            </a:r>
          </a:p>
          <a:p>
            <a:pPr>
              <a:buNone/>
            </a:pPr>
            <a:r>
              <a:rPr lang="en-US" dirty="0" smtClean="0"/>
              <a:t>12. Shipping Bill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Continue…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83162"/>
          </a:xfrm>
        </p:spPr>
        <p:txBody>
          <a:bodyPr/>
          <a:lstStyle/>
          <a:p>
            <a:pPr algn="ctr"/>
            <a:r>
              <a:rPr lang="en-US" dirty="0" smtClean="0"/>
              <a:t>Thanks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</TotalTime>
  <Words>315</Words>
  <Application>Microsoft Office PowerPoint</Application>
  <PresentationFormat>On-screen Show (4:3)</PresentationFormat>
  <Paragraphs>57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Export Procedure and Documentation</vt:lpstr>
      <vt:lpstr>Meaning of Export</vt:lpstr>
      <vt:lpstr>Procedure of export trade</vt:lpstr>
      <vt:lpstr>Continue…..</vt:lpstr>
      <vt:lpstr>Continue….</vt:lpstr>
      <vt:lpstr>Important Documents used in Export Trade</vt:lpstr>
      <vt:lpstr>Continue…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Procedure and Documentation</dc:title>
  <dc:creator>Ridhi</dc:creator>
  <cp:lastModifiedBy>Ridhi</cp:lastModifiedBy>
  <cp:revision>19</cp:revision>
  <dcterms:created xsi:type="dcterms:W3CDTF">2020-04-20T09:08:58Z</dcterms:created>
  <dcterms:modified xsi:type="dcterms:W3CDTF">2020-04-20T09:47:57Z</dcterms:modified>
</cp:coreProperties>
</file>